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3" r:id="rId3"/>
    <p:sldId id="294" r:id="rId4"/>
    <p:sldId id="258" r:id="rId5"/>
    <p:sldId id="308" r:id="rId6"/>
    <p:sldId id="272" r:id="rId7"/>
    <p:sldId id="273" r:id="rId8"/>
    <p:sldId id="274" r:id="rId9"/>
    <p:sldId id="309" r:id="rId10"/>
    <p:sldId id="275" r:id="rId11"/>
    <p:sldId id="260" r:id="rId12"/>
    <p:sldId id="261" r:id="rId13"/>
    <p:sldId id="276" r:id="rId14"/>
    <p:sldId id="277" r:id="rId15"/>
    <p:sldId id="262" r:id="rId16"/>
    <p:sldId id="263" r:id="rId17"/>
    <p:sldId id="310" r:id="rId18"/>
    <p:sldId id="265" r:id="rId19"/>
    <p:sldId id="266" r:id="rId20"/>
    <p:sldId id="278" r:id="rId21"/>
    <p:sldId id="267" r:id="rId22"/>
    <p:sldId id="268" r:id="rId23"/>
    <p:sldId id="269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9721"/>
    <a:srgbClr val="C6A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2876" autoAdjust="0"/>
  </p:normalViewPr>
  <p:slideViewPr>
    <p:cSldViewPr snapToGrid="0">
      <p:cViewPr varScale="1">
        <p:scale>
          <a:sx n="85" d="100"/>
          <a:sy n="85" d="100"/>
        </p:scale>
        <p:origin x="10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08B96-30C8-48B9-8C78-BFAFE10F8133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C9586-FFCF-4E61-8BC5-855F4E769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4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research question can be on any chemistry domain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9586-FFCF-4E61-8BC5-855F4E7694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76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4110B-C62C-F2F8-63CB-E304F9A00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1CAE1-1C19-0FB5-E300-D6B6419D0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F4DE6-484B-C1D6-EF01-C20E664BC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third question is our central question:</a:t>
            </a:r>
            <a:br>
              <a:rPr lang="en-US" dirty="0"/>
            </a:br>
            <a:r>
              <a:rPr lang="en-US" dirty="0"/>
              <a:t>How far is us with a research copilot that can automatically propose novel and valid chemistry hypotheses, given only a chemistry research background, without limitation on the domain of the background?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CFD74-1E9C-802F-F754-4626DA9FB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9586-FFCF-4E61-8BC5-855F4E7694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69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Extensive discussions with chemistry experts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lang="en-US" dirty="0"/>
                </a:br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≤3,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Extensive discussions with chemistry experts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lang="en-US" dirty="0"/>
                </a:br>
                <a:r>
                  <a:rPr lang="en-US" dirty="0"/>
                  <a:t> where </a:t>
                </a:r>
                <a:r>
                  <a:rPr lang="en-US" i="0">
                    <a:latin typeface="Cambria Math" panose="02040503050406030204" pitchFamily="18" charset="0"/>
                  </a:rPr>
                  <a:t>𝑘</a:t>
                </a:r>
                <a:r>
                  <a:rPr lang="en-US" dirty="0"/>
                  <a:t> </a:t>
                </a:r>
                <a:r>
                  <a:rPr lang="en-US" i="0">
                    <a:latin typeface="Cambria Math" panose="02040503050406030204" pitchFamily="18" charset="0"/>
                  </a:rPr>
                  <a:t>≤3, 𝑎𝑛𝑑 𝑖  𝑖𝑛  𝐼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9586-FFCF-4E61-8BC5-855F4E7694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3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where each step is practical and executable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9586-FFCF-4E61-8BC5-855F4E7694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1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seemingly impossible question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many smaller, more practical and executable questions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seemingly impossible question </a:t>
                </a:r>
                <a:r>
                  <a:rPr lang="en-US" b="0" i="0">
                    <a:latin typeface="Cambria Math" panose="02040503050406030204" pitchFamily="18" charset="0"/>
                  </a:rPr>
                  <a:t>P(h│𝑏)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many smaller, more practical and executable questions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9586-FFCF-4E61-8BC5-855F4E7694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69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Lots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can be generated with LLMs</a:t>
                </a:r>
              </a:p>
              <a:p>
                <a:pPr lvl="1"/>
                <a:r>
                  <a:rPr lang="en-US" dirty="0"/>
                  <a:t>Wet-lab experiments to verify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take lots of time and cost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Lots of </a:t>
                </a:r>
                <a:r>
                  <a:rPr lang="en-US" b="0" i="0">
                    <a:latin typeface="Cambria Math" panose="02040503050406030204" pitchFamily="18" charset="0"/>
                  </a:rPr>
                  <a:t>ℎ</a:t>
                </a:r>
                <a:r>
                  <a:rPr lang="en-US" dirty="0"/>
                  <a:t> can be generated with LLMs</a:t>
                </a:r>
              </a:p>
              <a:p>
                <a:pPr lvl="1"/>
                <a:r>
                  <a:rPr lang="en-US" dirty="0"/>
                  <a:t>Wet-lab experiments to verify each </a:t>
                </a:r>
                <a:r>
                  <a:rPr lang="en-US" b="0" i="0">
                    <a:latin typeface="Cambria Math" panose="02040503050406030204" pitchFamily="18" charset="0"/>
                  </a:rPr>
                  <a:t>ℎ</a:t>
                </a:r>
                <a:r>
                  <a:rPr lang="en-US" dirty="0"/>
                  <a:t> take lots of time and cost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9586-FFCF-4E61-8BC5-855F4E7694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22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third question is our central question:</a:t>
            </a:r>
            <a:br>
              <a:rPr lang="en-US" dirty="0"/>
            </a:br>
            <a:r>
              <a:rPr lang="en-US" dirty="0"/>
              <a:t>How far is us with a research copilot that can automatically propose novel and valid chemistry hypotheses, given only a chemistry research background, without limitation on the domain of the background?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9586-FFCF-4E61-8BC5-855F4E7694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93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understand “How well do LLMs perform on them?”, we need a benchmark.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9586-FFCF-4E61-8BC5-855F4E7694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97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9E738-8E6D-62EF-182C-8D45DE7E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F538B-1135-DD4A-52A6-CF4F3DE73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50F93-C82A-7C75-8626-2ECC22DB9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third question is our central question:</a:t>
            </a:r>
            <a:br>
              <a:rPr lang="en-US" dirty="0"/>
            </a:br>
            <a:r>
              <a:rPr lang="en-US" dirty="0"/>
              <a:t>How far is us with a research copilot that can automatically propose novel and valid chemistry hypotheses, given only a chemistry research background, without limitation on the domain of the background?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E6481-9FC9-F795-4031-25A5D9601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9586-FFCF-4E61-8BC5-855F4E7694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78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6E28D-87C6-CDFD-2806-57FEBED8B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F46BC-491B-054F-4AC0-06C06F713A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24BCF-16A1-8F73-F3CE-CF1E2199C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Whether LLM can identify inspiration papers which </a:t>
            </a:r>
            <a:r>
              <a:rPr lang="en-US" i="1" dirty="0"/>
              <a:t>are unknown </a:t>
            </a:r>
            <a:r>
              <a:rPr lang="en-US" dirty="0"/>
              <a:t>to be able to associate with the background (or at least unknown to associate in a certain way) but in fact can associate with the background to create novel knowledge?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0B872-115C-D65D-21EE-28D5E8F7E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DDF0E-D560-440A-8FC1-BF9A2F2089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4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8DCD-9F60-7932-F4DD-FFD12D976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69E4-1580-79C4-C86C-3F7125BBB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0D4C9-AC9A-AC39-D5F8-2E1482DA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CEF22-587F-228A-21AF-B061AE6D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0FB40-5FF5-937A-5635-E9A3A378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4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29B9-5C08-9E14-6EC5-59F8C068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42AEB-141A-2616-86D9-B8D6EB8E5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CC960-E8D6-E6F0-6F16-5FD6CD8B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33396-B163-16D9-E556-057095C81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2459F-21F6-26F1-F35D-E7CA6074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5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991F3-0853-CF74-991E-EFF7477A7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9A8BA-2F42-C355-D83A-74990DA6C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C0AE4-37ED-2685-447B-C7D48BC8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727BE-75F7-ACF3-FCCA-7C5D0437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4A0A5-E5DE-4C64-4D3F-6A36BE2C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5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CE5C-8194-9105-459D-6D7D39ED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B5CB9-069D-1D41-5107-4DDA5CC0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5D584-5E1A-E28A-0ECD-96112AF8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0E5EE-9D09-9921-D9CC-43D507255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CFC9C-EB0D-1772-36A5-F70BE141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6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29DE-5064-838F-4023-5C65B4E1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63551-0E2D-CF91-E7B9-E8E2860A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5716-A6C0-13AB-A097-78DAC588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125FA-23E6-4B8B-7DEF-9F4D1D7B5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29B9A-4709-8641-9D6E-FA411C41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9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3EE6-B458-CA08-D39C-3C6340DD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15B4-B0B7-FBA0-E947-984023F13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BFBBD-937E-1F1C-2941-084AF8482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4581F-DC62-AF0A-B890-A96733A99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EB6C8-4758-CCEF-3CA3-0713B0C33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A765B-1A4D-DA5F-35E2-D62A8779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E9BD-5C12-8652-756A-7702A290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10791-49E2-2A02-3444-2B2DD4E02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68D70-51FB-4F54-08FB-24DEBC1C8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25860-AC64-6F41-517D-66023293E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78431-24ED-1AD8-5A0E-520B1B0D8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95583-63E1-3A18-4082-2BDE34DD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707210-6410-97D0-9261-2DD490A7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93230-589A-3C81-BB91-06F6B251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B034-BD43-BC38-D671-AEB7E2C3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99F12-B4FB-8F40-E114-45AE441F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45562-716D-59BA-AD98-F2B7C2C19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47618-072D-0A72-F3FE-0191F4ED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1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F2321B-1D6C-C9A3-F871-FE44102A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D291E-BABD-6D99-28A4-6BB0D6FE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38C9D-D31A-8F3C-4669-68882A5B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4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83C9-72D0-2D6F-DF17-E461543E2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57734-B0BC-F1F2-B4DD-EC61D4D1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9EA57-1941-9DEB-3A17-DD127B2D5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4B067-AFF7-CE73-9741-AC194A85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0EFC7-58D0-B2FE-1579-2CC48A44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35E5A-33D4-5F38-9BDF-A77CB7A5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3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0642-4AEF-D0FF-397E-908BAF77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7A659B-964D-756A-8A6A-233E46F3D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6767D-7C52-18A5-AC28-BB9CB837E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F553A-FB23-88DE-8F54-43771749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257FD-B536-9CCE-D514-78975B79C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02F73-802C-377B-A7E8-B8269D76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87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981278-C6F4-9C8D-7210-6E796CCE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2A58F-577F-29B5-6EB7-CC69E6EAF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50EB9-5ED2-99FF-1EFA-F39194DD7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BD1224-69DF-44D2-94F3-0300B2B5418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87C18-FE40-9929-83C5-826EFF6D0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DCCA4-F8C0-8BA2-A377-CE7AACCF3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3B5B52-D973-46A7-9A99-CA7C0FF00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9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.png"/><Relationship Id="rId4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6CBE-7157-39E5-4172-DC1D8D328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MOOSE-Chem: Large Language Models for Rediscovering Unseen Chemistry Scientific Hypotheses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B102E-8D43-2AEF-F261-4C2DF2EB3D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Zonglin Yang</a:t>
            </a:r>
          </a:p>
        </p:txBody>
      </p:sp>
    </p:spTree>
    <p:extLst>
      <p:ext uri="{BB962C8B-B14F-4D97-AF65-F5344CB8AC3E}">
        <p14:creationId xmlns:p14="http://schemas.microsoft.com/office/powerpoint/2010/main" val="2791641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FB95107-804F-A5CE-BF86-9443BA712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640" y="2226604"/>
            <a:ext cx="10515600" cy="240479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5A87AB-013B-812A-8048-202150682B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Final Proof: Decomposition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5A87AB-013B-812A-8048-202150682B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6FF2C0-54D1-97C8-686E-1E9ECC17EF8A}"/>
              </a:ext>
            </a:extLst>
          </p:cNvPr>
          <p:cNvSpPr txBox="1"/>
          <p:nvPr/>
        </p:nvSpPr>
        <p:spPr>
          <a:xfrm>
            <a:off x="10535830" y="2676049"/>
            <a:ext cx="177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F9721"/>
                </a:solidFill>
              </a:rPr>
              <a:t>Chain Rule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70F4B-2484-3159-ED33-CEFF18F223AD}"/>
              </a:ext>
            </a:extLst>
          </p:cNvPr>
          <p:cNvSpPr txBox="1"/>
          <p:nvPr/>
        </p:nvSpPr>
        <p:spPr>
          <a:xfrm>
            <a:off x="9880375" y="3120236"/>
            <a:ext cx="239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F9721"/>
                </a:solidFill>
              </a:rPr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DA888B-5FC9-1C05-D398-AF660427F2F4}"/>
                  </a:ext>
                </a:extLst>
              </p:cNvPr>
              <p:cNvSpPr txBox="1"/>
              <p:nvPr/>
            </p:nvSpPr>
            <p:spPr>
              <a:xfrm>
                <a:off x="7062866" y="2231980"/>
                <a:ext cx="6382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DF972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solidFill>
                          <a:srgbClr val="DF972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DF972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DF97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DF972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rgbClr val="DF972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DF97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DF972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DF972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DF972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DF97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DF972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DF972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DF9721"/>
                    </a:solidFill>
                  </a:rPr>
                  <a:t> &amp;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DF972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DF9721"/>
                    </a:solidFill>
                  </a:rPr>
                  <a:t> </a:t>
                </a:r>
                <a:r>
                  <a:rPr lang="en-US" sz="2400">
                    <a:solidFill>
                      <a:srgbClr val="DF9721"/>
                    </a:solidFill>
                  </a:rPr>
                  <a:t>in fixed </a:t>
                </a:r>
                <a:r>
                  <a:rPr lang="en-US" sz="2400" dirty="0">
                    <a:solidFill>
                      <a:srgbClr val="DF9721"/>
                    </a:solidFill>
                  </a:rPr>
                  <a:t>o</a:t>
                </a:r>
                <a:r>
                  <a:rPr lang="en-US" sz="2400">
                    <a:solidFill>
                      <a:srgbClr val="DF9721"/>
                    </a:solidFill>
                  </a:rPr>
                  <a:t>rder</a:t>
                </a:r>
                <a:endParaRPr lang="en-US" sz="2400" dirty="0">
                  <a:solidFill>
                    <a:srgbClr val="DF972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DA888B-5FC9-1C05-D398-AF660427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866" y="2231980"/>
                <a:ext cx="6382632" cy="461665"/>
              </a:xfrm>
              <a:prstGeom prst="rect">
                <a:avLst/>
              </a:prstGeom>
              <a:blipFill>
                <a:blip r:embed="rId5"/>
                <a:stretch>
                  <a:fillRect l="-2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A33F9-73FD-641F-D4B0-E97E15F68BA1}"/>
                  </a:ext>
                </a:extLst>
              </p:cNvPr>
              <p:cNvSpPr txBox="1"/>
              <p:nvPr/>
            </p:nvSpPr>
            <p:spPr>
              <a:xfrm>
                <a:off x="8949453" y="3836479"/>
                <a:ext cx="33248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DF9721"/>
                    </a:solidFill>
                  </a:rPr>
                  <a:t>Chain Rule &amp;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DF972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DF97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DF972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solidFill>
                          <a:srgbClr val="DF972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DF972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A33F9-73FD-641F-D4B0-E97E15F68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453" y="3836479"/>
                <a:ext cx="3324816" cy="461665"/>
              </a:xfrm>
              <a:prstGeom prst="rect">
                <a:avLst/>
              </a:prstGeom>
              <a:blipFill>
                <a:blip r:embed="rId6"/>
                <a:stretch>
                  <a:fillRect l="-275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3916446-FDC4-34B7-0EEB-349367ABBF97}"/>
              </a:ext>
            </a:extLst>
          </p:cNvPr>
          <p:cNvSpPr/>
          <p:nvPr/>
        </p:nvSpPr>
        <p:spPr>
          <a:xfrm>
            <a:off x="987228" y="3625240"/>
            <a:ext cx="7363753" cy="1006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B3C60-026A-C7A3-C875-B869265710A2}"/>
              </a:ext>
            </a:extLst>
          </p:cNvPr>
          <p:cNvSpPr/>
          <p:nvPr/>
        </p:nvSpPr>
        <p:spPr>
          <a:xfrm>
            <a:off x="680740" y="3122162"/>
            <a:ext cx="7363753" cy="503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BD6755-EBF8-5A92-D7EA-2D618653F214}"/>
              </a:ext>
            </a:extLst>
          </p:cNvPr>
          <p:cNvSpPr/>
          <p:nvPr/>
        </p:nvSpPr>
        <p:spPr>
          <a:xfrm>
            <a:off x="973404" y="2672226"/>
            <a:ext cx="9627836" cy="503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1B6F6F-22CA-BFFA-63D4-055961CE6225}"/>
              </a:ext>
            </a:extLst>
          </p:cNvPr>
          <p:cNvSpPr/>
          <p:nvPr/>
        </p:nvSpPr>
        <p:spPr>
          <a:xfrm>
            <a:off x="987228" y="2169148"/>
            <a:ext cx="4855222" cy="503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E742-EB04-0B80-F6EB-1B061EB5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assumption and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6E26F-2C71-E41D-2E61-50842574F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seemingly impossible question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many smaller, more practical and executable questions.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However, it is still not helpful enough</a:t>
                </a:r>
              </a:p>
              <a:p>
                <a:r>
                  <a:rPr lang="en-US" dirty="0"/>
                  <a:t>Ranking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6E26F-2C71-E41D-2E61-50842574F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E6E29C8-14E4-2D4B-8F65-3DC9515F3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82" y="2619749"/>
            <a:ext cx="7512436" cy="1035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3DD7B4-F9F1-87F2-0842-FEEA2FA0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66" y="5067569"/>
            <a:ext cx="10065267" cy="53977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D62AEE-CB6A-2023-BED1-67C46F0C2D56}"/>
              </a:ext>
            </a:extLst>
          </p:cNvPr>
          <p:cNvSpPr/>
          <p:nvPr/>
        </p:nvSpPr>
        <p:spPr>
          <a:xfrm>
            <a:off x="3941135" y="2939667"/>
            <a:ext cx="1857153" cy="47314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3C1F08-A4DC-1878-A288-CDCFB936CA83}"/>
              </a:ext>
            </a:extLst>
          </p:cNvPr>
          <p:cNvSpPr/>
          <p:nvPr/>
        </p:nvSpPr>
        <p:spPr>
          <a:xfrm>
            <a:off x="5968099" y="2949991"/>
            <a:ext cx="1985054" cy="47314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18487C-DFDA-EED6-FEF7-797832EA3E36}"/>
              </a:ext>
            </a:extLst>
          </p:cNvPr>
          <p:cNvSpPr/>
          <p:nvPr/>
        </p:nvSpPr>
        <p:spPr>
          <a:xfrm>
            <a:off x="7834975" y="5134198"/>
            <a:ext cx="818707" cy="47314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1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F36CDA-A4EB-F815-074F-86A6C70D80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F36CDA-A4EB-F815-074F-86A6C70D8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67D99E0-6991-D2E3-1414-08186E462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can we develop an LLM-based framework based on them?</a:t>
                </a:r>
              </a:p>
              <a:p>
                <a:r>
                  <a:rPr lang="en-US" dirty="0"/>
                  <a:t>How well do LLMs perform on each of them?</a:t>
                </a:r>
              </a:p>
              <a:p>
                <a:r>
                  <a:rPr lang="en-US" dirty="0"/>
                  <a:t>With this decomposition, how well can LLMs perform 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67D99E0-6991-D2E3-1414-08186E462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A7077B-4BF8-845C-C9C1-5767B7043866}"/>
              </a:ext>
            </a:extLst>
          </p:cNvPr>
          <p:cNvSpPr/>
          <p:nvPr/>
        </p:nvSpPr>
        <p:spPr>
          <a:xfrm>
            <a:off x="1088600" y="1825625"/>
            <a:ext cx="9779003" cy="47314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368F2-4F62-BBE9-5B17-34C28997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4143-22E6-F87F-FF46-279EFD3E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03263-EA5F-6387-A675-0DA5A6E0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71" y="306623"/>
            <a:ext cx="7830831" cy="107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1E190-09D8-E969-F80F-6B20CB3E4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51" y="1308166"/>
            <a:ext cx="10065267" cy="53977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6A2815-8A11-884F-15B6-438AFB20EBF2}"/>
              </a:ext>
            </a:extLst>
          </p:cNvPr>
          <p:cNvSpPr/>
          <p:nvPr/>
        </p:nvSpPr>
        <p:spPr>
          <a:xfrm>
            <a:off x="2634180" y="609534"/>
            <a:ext cx="1985054" cy="47314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2FB592-F380-2F1C-A0CA-F76DD5178DB8}"/>
              </a:ext>
            </a:extLst>
          </p:cNvPr>
          <p:cNvSpPr/>
          <p:nvPr/>
        </p:nvSpPr>
        <p:spPr>
          <a:xfrm>
            <a:off x="4740613" y="635116"/>
            <a:ext cx="2072881" cy="47314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BC5DC2-777C-2EFF-9ED7-97B2DD5DDE56}"/>
              </a:ext>
            </a:extLst>
          </p:cNvPr>
          <p:cNvSpPr/>
          <p:nvPr/>
        </p:nvSpPr>
        <p:spPr>
          <a:xfrm>
            <a:off x="7715979" y="1368561"/>
            <a:ext cx="740198" cy="47314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3311A9-5FE4-3A8D-CF55-60BBD548B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05CCBD-6569-0C93-9D70-F4F873A88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055" y="2092073"/>
            <a:ext cx="9572878" cy="4400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7F517A-042B-D068-A680-B5ED8271DDD1}"/>
                  </a:ext>
                </a:extLst>
              </p:cNvPr>
              <p:cNvSpPr txBox="1"/>
              <p:nvPr/>
            </p:nvSpPr>
            <p:spPr>
              <a:xfrm>
                <a:off x="-1" y="3178183"/>
                <a:ext cx="23001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7F517A-042B-D068-A680-B5ED8271D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178183"/>
                <a:ext cx="2300161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505418-D2F1-8445-4555-852CAFD6B672}"/>
                  </a:ext>
                </a:extLst>
              </p:cNvPr>
              <p:cNvSpPr txBox="1"/>
              <p:nvPr/>
            </p:nvSpPr>
            <p:spPr>
              <a:xfrm>
                <a:off x="89012" y="4721866"/>
                <a:ext cx="23001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m:t>,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505418-D2F1-8445-4555-852CAFD6B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2" y="4721866"/>
                <a:ext cx="2300161" cy="461665"/>
              </a:xfrm>
              <a:prstGeom prst="rect">
                <a:avLst/>
              </a:prstGeom>
              <a:blipFill>
                <a:blip r:embed="rId7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CFAA83-4098-71BA-F638-01E25FBCE45A}"/>
                  </a:ext>
                </a:extLst>
              </p:cNvPr>
              <p:cNvSpPr txBox="1"/>
              <p:nvPr/>
            </p:nvSpPr>
            <p:spPr>
              <a:xfrm>
                <a:off x="5711628" y="4292474"/>
                <a:ext cx="11018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CFAA83-4098-71BA-F638-01E25FBCE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28" y="4292474"/>
                <a:ext cx="1101866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56ACBD-70F7-E8E4-AAB8-E9D87C51D378}"/>
                  </a:ext>
                </a:extLst>
              </p:cNvPr>
              <p:cNvSpPr txBox="1"/>
              <p:nvPr/>
            </p:nvSpPr>
            <p:spPr>
              <a:xfrm>
                <a:off x="-57994" y="5584170"/>
                <a:ext cx="23001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56ACBD-70F7-E8E4-AAB8-E9D87C51D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994" y="5584170"/>
                <a:ext cx="2300161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87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C063E-693E-5F23-4434-23B198BB6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96D3F8-D04A-522C-F889-009B9900B08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F36CDA-A4EB-F815-074F-86A6C70D8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64B62A-16C0-1DB8-2527-7941A91CCD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can we develop an LLM-based framework based on them?</a:t>
                </a:r>
              </a:p>
              <a:p>
                <a:r>
                  <a:rPr lang="en-US" dirty="0"/>
                  <a:t>How well do LLMs perform on them?</a:t>
                </a:r>
              </a:p>
              <a:p>
                <a:r>
                  <a:rPr lang="en-US" dirty="0"/>
                  <a:t>With this decomposition, how well can LLMs perform 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64B62A-16C0-1DB8-2527-7941A91CC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987E28-B6CC-A1EC-07B7-D40CFEE73848}"/>
              </a:ext>
            </a:extLst>
          </p:cNvPr>
          <p:cNvSpPr/>
          <p:nvPr/>
        </p:nvSpPr>
        <p:spPr>
          <a:xfrm>
            <a:off x="1088600" y="2311147"/>
            <a:ext cx="5959563" cy="47314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8357B5-A1DC-06C3-5ECC-B080232BC919}"/>
                  </a:ext>
                </a:extLst>
              </p:cNvPr>
              <p:cNvSpPr txBox="1"/>
              <p:nvPr/>
            </p:nvSpPr>
            <p:spPr>
              <a:xfrm>
                <a:off x="7744079" y="4653046"/>
                <a:ext cx="381944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Aharoni" panose="02010803020104030203" pitchFamily="2" charset="-79"/>
                    <a:ea typeface="ADLaM Display" panose="020F0502020204030204" pitchFamily="2" charset="0"/>
                    <a:cs typeface="Aharoni" panose="02010803020104030203" pitchFamily="2" charset="-79"/>
                  </a:rPr>
                  <a:t>It needs </a:t>
                </a:r>
                <a:r>
                  <a:rPr lang="en-US" sz="2800" dirty="0" err="1">
                    <a:solidFill>
                      <a:schemeClr val="accent2">
                        <a:lumMod val="75000"/>
                      </a:schemeClr>
                    </a:solidFill>
                    <a:latin typeface="Aharoni" panose="02010803020104030203" pitchFamily="2" charset="-79"/>
                    <a:ea typeface="ADLaM Display" panose="020F0502020204030204" pitchFamily="2" charset="0"/>
                    <a:cs typeface="Aharoni" panose="02010803020104030203" pitchFamily="2" charset="-79"/>
                  </a:rPr>
                  <a:t>groundtruth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Aharoni" panose="02010803020104030203" pitchFamily="2" charset="-79"/>
                    <a:ea typeface="ADLaM Display" panose="020F0502020204030204" pitchFamily="2" charset="0"/>
                    <a:cs typeface="Aharoni" panose="02010803020104030203" pitchFamily="2" charset="-79"/>
                  </a:rPr>
                  <a:t> annotation of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DLaM Display" panose="020F0502020204030204" pitchFamily="2" charset="0"/>
                        <a:cs typeface="Aharoni" panose="02010803020104030203" pitchFamily="2" charset="-79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Aharoni" panose="02010803020104030203" pitchFamily="2" charset="-79"/>
                    <a:ea typeface="ADLaM Display" panose="020F0502020204030204" pitchFamily="2" charset="0"/>
                    <a:cs typeface="Aharoni" panose="02010803020104030203" pitchFamily="2" charset="-79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DLaM Display" panose="020F0502020204030204" pitchFamily="2" charset="0"/>
                        <a:cs typeface="Aharoni" panose="02010803020104030203" pitchFamily="2" charset="-79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Aharoni" panose="02010803020104030203" pitchFamily="2" charset="-79"/>
                    <a:ea typeface="ADLaM Display" panose="020F0502020204030204" pitchFamily="2" charset="0"/>
                    <a:cs typeface="Aharoni" panose="02010803020104030203" pitchFamily="2" charset="-79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DLaM Display" panose="020F0502020204030204" pitchFamily="2" charset="0"/>
                        <a:cs typeface="Aharoni" panose="02010803020104030203" pitchFamily="2" charset="-79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Aharoni" panose="02010803020104030203" pitchFamily="2" charset="-79"/>
                    <a:ea typeface="ADLaM Display" panose="020F0502020204030204" pitchFamily="2" charset="0"/>
                    <a:cs typeface="Aharoni" panose="02010803020104030203" pitchFamily="2" charset="-79"/>
                  </a:rPr>
                  <a:t>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8357B5-A1DC-06C3-5ECC-B080232BC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079" y="4653046"/>
                <a:ext cx="3819440" cy="1384995"/>
              </a:xfrm>
              <a:prstGeom prst="rect">
                <a:avLst/>
              </a:prstGeom>
              <a:blipFill>
                <a:blip r:embed="rId5"/>
                <a:stretch>
                  <a:fillRect l="-3190"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973D-DDE5-DEFC-BAD9-1FE26144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C14D6-844A-DA9B-4806-6C42462B0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51 chemistry papers </a:t>
            </a:r>
          </a:p>
          <a:p>
            <a:pPr lvl="1"/>
            <a:r>
              <a:rPr lang="en-US" dirty="0"/>
              <a:t>Published on Nature, Science, or a similar level </a:t>
            </a:r>
          </a:p>
          <a:p>
            <a:pPr lvl="1"/>
            <a:r>
              <a:rPr lang="en-US" dirty="0"/>
              <a:t>Published in 2024, and only be available online in 2024</a:t>
            </a:r>
          </a:p>
          <a:p>
            <a:pPr lvl="1"/>
            <a:r>
              <a:rPr lang="en-US" dirty="0"/>
              <a:t>Collected by several chemistry PhD students</a:t>
            </a:r>
          </a:p>
          <a:p>
            <a:r>
              <a:rPr lang="en-US" dirty="0"/>
              <a:t>Break each paper into:</a:t>
            </a:r>
          </a:p>
          <a:p>
            <a:pPr lvl="1"/>
            <a:r>
              <a:rPr lang="en-US" dirty="0"/>
              <a:t>Background question</a:t>
            </a:r>
          </a:p>
          <a:p>
            <a:pPr lvl="1"/>
            <a:r>
              <a:rPr lang="en-US" dirty="0"/>
              <a:t>Background survey</a:t>
            </a:r>
          </a:p>
          <a:p>
            <a:pPr lvl="1"/>
            <a:r>
              <a:rPr lang="en-US" dirty="0"/>
              <a:t>Inspirations</a:t>
            </a:r>
          </a:p>
          <a:p>
            <a:pPr lvl="2"/>
            <a:r>
              <a:rPr lang="en-US" dirty="0"/>
              <a:t>Existing Papers as Inspirations</a:t>
            </a:r>
          </a:p>
          <a:p>
            <a:pPr lvl="1"/>
            <a:r>
              <a:rPr lang="en-US" dirty="0"/>
              <a:t>Hypothesis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A3DA-F449-D713-EEBC-C97EBF57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Benchmark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B61BDC-0D16-CC36-E9B4-AB33B4A80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175" y="2591967"/>
            <a:ext cx="4083260" cy="27052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FCEB4-01A4-5194-D386-D4F044BA2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72316"/>
            <a:ext cx="4978656" cy="254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32921-93CD-E40B-51B6-9EEA4FF87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A2D6BF-227F-5E64-BB78-2E84DE9590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Q1 : How well can LLMs perform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5A95C0-8E8F-4712-9F89-A8607E9F9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8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5E012C-71F0-D717-7DE0-6DB5B63EC3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9617"/>
                <a:ext cx="10515600" cy="529838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/>
                      <m:t>Hit</m:t>
                    </m:r>
                    <m:r>
                      <m:rPr>
                        <m:nor/>
                      </m:rPr>
                      <a:rPr lang="en-US" sz="2400" dirty="0" smtClean="0"/>
                      <m:t> </m:t>
                    </m:r>
                    <m:r>
                      <m:rPr>
                        <m:nor/>
                      </m:rPr>
                      <a:rPr lang="en-US" sz="2400" dirty="0" smtClean="0"/>
                      <m:t>Ratio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sz="2400" dirty="0"/>
                          <m:t>retrieved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ground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truth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inspirations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dirty="0" smtClean="0"/>
                          <m:t># 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all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ground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truth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inspirations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LLM might already know many knowledge pairs that can be associated to create novel knowledge, which is unknown by any human scientist.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5E012C-71F0-D717-7DE0-6DB5B63EC3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9617"/>
                <a:ext cx="10515600" cy="5298383"/>
              </a:xfrm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51CCE1-175E-6ECA-1ADF-8EAE3629E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62" y="2537150"/>
            <a:ext cx="10217675" cy="2101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B1E41-9D69-B063-81F5-6BD49B9BAF2A}"/>
              </a:ext>
            </a:extLst>
          </p:cNvPr>
          <p:cNvSpPr txBox="1"/>
          <p:nvPr/>
        </p:nvSpPr>
        <p:spPr>
          <a:xfrm>
            <a:off x="1086037" y="4857173"/>
            <a:ext cx="381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Bold Assumption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CF8601-A7BA-49C1-460E-F2FDDDE385B7}"/>
              </a:ext>
            </a:extLst>
          </p:cNvPr>
          <p:cNvSpPr/>
          <p:nvPr/>
        </p:nvSpPr>
        <p:spPr>
          <a:xfrm>
            <a:off x="9815756" y="1684058"/>
            <a:ext cx="824459" cy="62839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CD0C8-A471-8BE7-3D19-69C35B768F58}"/>
              </a:ext>
            </a:extLst>
          </p:cNvPr>
          <p:cNvSpPr txBox="1"/>
          <p:nvPr/>
        </p:nvSpPr>
        <p:spPr>
          <a:xfrm>
            <a:off x="7879686" y="1666124"/>
            <a:ext cx="152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inspiration candidates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2BA06-38B3-BAFB-8612-465C929F13E7}"/>
              </a:ext>
            </a:extLst>
          </p:cNvPr>
          <p:cNvSpPr txBox="1"/>
          <p:nvPr/>
        </p:nvSpPr>
        <p:spPr>
          <a:xfrm>
            <a:off x="10944693" y="1675092"/>
            <a:ext cx="164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  inspiration candidates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3489E7-4278-2F33-292B-C9BF0DFEE3A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9406649" y="1989289"/>
            <a:ext cx="3980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AE50D0-9153-4D95-2D5E-FE9A6F487EB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640215" y="1967480"/>
            <a:ext cx="3044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5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BDD1CD-C086-D545-C17C-B1D5C7586E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Q2: How well can LLMs perform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BDD1CD-C086-D545-C17C-B1D5C7586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8EB3A-424C-6F44-473B-96CDF2A52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only known knowledge, whether LLM can reason to unknown knowledge that has high probability to be valid?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59CF2-B44D-E7AE-6A65-4BBCE89B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214" y="2722967"/>
            <a:ext cx="7368843" cy="3918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4B8DE-5B08-6031-95FE-B629D5A62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771" y="3114059"/>
            <a:ext cx="5043675" cy="25495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5AC597-6F54-325B-4542-345A136141A0}"/>
              </a:ext>
            </a:extLst>
          </p:cNvPr>
          <p:cNvSpPr/>
          <p:nvPr/>
        </p:nvSpPr>
        <p:spPr>
          <a:xfrm>
            <a:off x="7399950" y="4430233"/>
            <a:ext cx="4600664" cy="25518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270BB8-EF1B-9000-E8C6-4D60E5CA9130}"/>
              </a:ext>
            </a:extLst>
          </p:cNvPr>
          <p:cNvSpPr/>
          <p:nvPr/>
        </p:nvSpPr>
        <p:spPr>
          <a:xfrm>
            <a:off x="2926079" y="4023359"/>
            <a:ext cx="2003367" cy="28263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1EC036-9861-708D-6669-5386698CEC9C}"/>
              </a:ext>
            </a:extLst>
          </p:cNvPr>
          <p:cNvSpPr/>
          <p:nvPr/>
        </p:nvSpPr>
        <p:spPr>
          <a:xfrm>
            <a:off x="2917766" y="4635278"/>
            <a:ext cx="2003367" cy="28263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524408-140D-5690-9210-BC51B5D34F56}"/>
              </a:ext>
            </a:extLst>
          </p:cNvPr>
          <p:cNvSpPr/>
          <p:nvPr/>
        </p:nvSpPr>
        <p:spPr>
          <a:xfrm>
            <a:off x="2974802" y="5232397"/>
            <a:ext cx="2003367" cy="28263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650C9B-DC17-8139-3344-05E5F473E30C}"/>
              </a:ext>
            </a:extLst>
          </p:cNvPr>
          <p:cNvSpPr/>
          <p:nvPr/>
        </p:nvSpPr>
        <p:spPr>
          <a:xfrm>
            <a:off x="2471650" y="3436743"/>
            <a:ext cx="3624350" cy="28263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596634-483B-500A-E1AB-9C0D0751C724}"/>
              </a:ext>
            </a:extLst>
          </p:cNvPr>
          <p:cNvSpPr/>
          <p:nvPr/>
        </p:nvSpPr>
        <p:spPr>
          <a:xfrm>
            <a:off x="2917765" y="2855550"/>
            <a:ext cx="1720737" cy="27721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371D04-1383-DA6B-D1CB-43186DDF2D04}"/>
              </a:ext>
            </a:extLst>
          </p:cNvPr>
          <p:cNvSpPr/>
          <p:nvPr/>
        </p:nvSpPr>
        <p:spPr>
          <a:xfrm>
            <a:off x="5266263" y="5232397"/>
            <a:ext cx="1358982" cy="28263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0E4A39-11EC-316B-A411-D17B1C84B552}"/>
              </a:ext>
            </a:extLst>
          </p:cNvPr>
          <p:cNvSpPr/>
          <p:nvPr/>
        </p:nvSpPr>
        <p:spPr>
          <a:xfrm>
            <a:off x="5179055" y="4635278"/>
            <a:ext cx="1446189" cy="28263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AD460A7-982D-559E-EAAC-013F89079D17}"/>
              </a:ext>
            </a:extLst>
          </p:cNvPr>
          <p:cNvSpPr/>
          <p:nvPr/>
        </p:nvSpPr>
        <p:spPr>
          <a:xfrm>
            <a:off x="5199875" y="4048712"/>
            <a:ext cx="1446189" cy="28263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3CCBFF-A28F-1FE4-BC5A-C21C9889BD78}"/>
              </a:ext>
            </a:extLst>
          </p:cNvPr>
          <p:cNvSpPr/>
          <p:nvPr/>
        </p:nvSpPr>
        <p:spPr>
          <a:xfrm>
            <a:off x="4934178" y="2842633"/>
            <a:ext cx="1691066" cy="27142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AB5819-8D88-200D-392A-B7504092758E}"/>
              </a:ext>
            </a:extLst>
          </p:cNvPr>
          <p:cNvSpPr/>
          <p:nvPr/>
        </p:nvSpPr>
        <p:spPr>
          <a:xfrm>
            <a:off x="943910" y="3668329"/>
            <a:ext cx="1142586" cy="28263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8572E52-15ED-B03D-9568-13C0CED2A1B5}"/>
              </a:ext>
            </a:extLst>
          </p:cNvPr>
          <p:cNvSpPr/>
          <p:nvPr/>
        </p:nvSpPr>
        <p:spPr>
          <a:xfrm>
            <a:off x="3776344" y="5815254"/>
            <a:ext cx="2003367" cy="28263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0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2F7803-E374-FE4C-F504-5B3B421D47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Q3: How well can LLMs perform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2F7803-E374-FE4C-F504-5B3B421D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ABBB0-AB28-C3CF-4C10-50A446D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whether LLMs can select high-quality h to rank them higher?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E9F96-D08C-9968-DA5B-6E6ABDFE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09" y="2552507"/>
            <a:ext cx="11303581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8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B037-ACA7-C33A-3732-3D2D62E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641148-B3F3-8D2E-6E03-B59B883AE2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7312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LLMs automatically discover novel and valid chemistry research hypotheses?</a:t>
                </a:r>
              </a:p>
              <a:p>
                <a:pPr lvl="1"/>
                <a:r>
                  <a:rPr lang="en-US" dirty="0"/>
                  <a:t>Given only a chemistry research background</a:t>
                </a:r>
              </a:p>
              <a:p>
                <a:pPr lvl="2"/>
                <a:r>
                  <a:rPr lang="en-US" dirty="0"/>
                  <a:t>a research question and/or a background survey</a:t>
                </a:r>
              </a:p>
              <a:p>
                <a:r>
                  <a:rPr lang="en-US" dirty="0"/>
                  <a:t>Denoting </a:t>
                </a:r>
              </a:p>
              <a:p>
                <a:pPr lvl="1"/>
                <a:r>
                  <a:rPr lang="en-US" dirty="0"/>
                  <a:t>background: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hypothesis: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central question: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seems impossible to solve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641148-B3F3-8D2E-6E03-B59B883AE2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7312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4C2A-BC6E-092E-E23A-11AE80F0C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91138D-30CB-2D4E-2FC4-8F8668C87FE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F36CDA-A4EB-F815-074F-86A6C70D8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398DA4-8568-86E4-BEF8-4FA755A95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can we develop an LLM-based framework based on them?</a:t>
                </a:r>
              </a:p>
              <a:p>
                <a:r>
                  <a:rPr lang="en-US" dirty="0"/>
                  <a:t>How well do LLMs perform on them?</a:t>
                </a:r>
              </a:p>
              <a:p>
                <a:r>
                  <a:rPr lang="en-US" dirty="0"/>
                  <a:t>With this decomposition, how well can LLMs perform 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398DA4-8568-86E4-BEF8-4FA755A95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C00BE3-5772-D3CC-52BD-9EEA03BBD777}"/>
              </a:ext>
            </a:extLst>
          </p:cNvPr>
          <p:cNvSpPr/>
          <p:nvPr/>
        </p:nvSpPr>
        <p:spPr>
          <a:xfrm>
            <a:off x="1088600" y="2829037"/>
            <a:ext cx="9544335" cy="47314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1ACE-895A-8DEF-19F6-1279AB79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Runs MOOSE-Chem in real copilot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9E4B7-9D9C-E0E9-0AF5-B05A03FE00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=300</m:t>
                    </m:r>
                  </m:oMath>
                </a14:m>
                <a:r>
                  <a:rPr lang="en-US" b="0" dirty="0"/>
                  <a:t>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dirty="0"/>
                  <a:t> contains the ground truth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(&lt;=3)</a:t>
                </a:r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9E4B7-9D9C-E0E9-0AF5-B05A03FE0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18B3E38-2945-F678-3310-C70D1AA7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52" y="2707215"/>
            <a:ext cx="8622095" cy="37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0773-E011-B70D-C57D-AACA7958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A1D01-F5C0-9C6F-7145-C41844D42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120" y="1521808"/>
            <a:ext cx="8723760" cy="5070027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F49CDD-39D4-FB7D-9653-C02D019B2ED3}"/>
              </a:ext>
            </a:extLst>
          </p:cNvPr>
          <p:cNvSpPr/>
          <p:nvPr/>
        </p:nvSpPr>
        <p:spPr>
          <a:xfrm>
            <a:off x="8057919" y="1476798"/>
            <a:ext cx="1086081" cy="37627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E19FE-C05B-B815-D233-95D5F32C69ED}"/>
              </a:ext>
            </a:extLst>
          </p:cNvPr>
          <p:cNvSpPr/>
          <p:nvPr/>
        </p:nvSpPr>
        <p:spPr>
          <a:xfrm>
            <a:off x="8987429" y="2236056"/>
            <a:ext cx="601633" cy="2724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860F35-A6E8-60D1-F63B-3189F0C776A1}"/>
              </a:ext>
            </a:extLst>
          </p:cNvPr>
          <p:cNvSpPr/>
          <p:nvPr/>
        </p:nvSpPr>
        <p:spPr>
          <a:xfrm>
            <a:off x="2929317" y="1796432"/>
            <a:ext cx="1359462" cy="25894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48AECF-29B0-9FC3-4968-341B8C33C776}"/>
              </a:ext>
            </a:extLst>
          </p:cNvPr>
          <p:cNvSpPr/>
          <p:nvPr/>
        </p:nvSpPr>
        <p:spPr>
          <a:xfrm>
            <a:off x="5911107" y="3561802"/>
            <a:ext cx="2933488" cy="26573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7088E5-5D23-B4D1-06B9-C84696B4C22E}"/>
              </a:ext>
            </a:extLst>
          </p:cNvPr>
          <p:cNvSpPr/>
          <p:nvPr/>
        </p:nvSpPr>
        <p:spPr>
          <a:xfrm>
            <a:off x="8748788" y="3777371"/>
            <a:ext cx="601633" cy="25894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720516-7B2C-EFA9-117A-E50D93A4693D}"/>
              </a:ext>
            </a:extLst>
          </p:cNvPr>
          <p:cNvSpPr/>
          <p:nvPr/>
        </p:nvSpPr>
        <p:spPr>
          <a:xfrm>
            <a:off x="2822035" y="5119198"/>
            <a:ext cx="7560046" cy="25894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6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5830-8906-8D64-16CA-DE6B6880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F1000-2387-E00C-7239-C270E770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58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64A5-1145-4ABC-5D63-C9FA2964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487345"/>
            <a:ext cx="10515600" cy="1325563"/>
          </a:xfrm>
        </p:spPr>
        <p:txBody>
          <a:bodyPr/>
          <a:lstStyle/>
          <a:p>
            <a:r>
              <a:rPr lang="en-US" dirty="0"/>
              <a:t>Future Work: Automated Scientific Discovery</a:t>
            </a:r>
          </a:p>
        </p:txBody>
      </p:sp>
      <p:pic>
        <p:nvPicPr>
          <p:cNvPr id="5" name="Content Placeholder 4" descr="A moose head with antlers and tomatoes&#10;&#10;Description automatically generated">
            <a:extLst>
              <a:ext uri="{FF2B5EF4-FFF2-40B4-BE49-F238E27FC236}">
                <a16:creationId xmlns:a16="http://schemas.microsoft.com/office/drawing/2014/main" id="{EF6726C2-E7E2-64AB-0F7E-17275E4C6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74" y="2903606"/>
            <a:ext cx="1735962" cy="1776333"/>
          </a:xfrm>
        </p:spPr>
      </p:pic>
      <p:pic>
        <p:nvPicPr>
          <p:cNvPr id="7" name="Picture 6" descr="A cartoon of a moose holding a tablet&#10;&#10;Description automatically generated">
            <a:extLst>
              <a:ext uri="{FF2B5EF4-FFF2-40B4-BE49-F238E27FC236}">
                <a16:creationId xmlns:a16="http://schemas.microsoft.com/office/drawing/2014/main" id="{0EF667DB-CF3E-FDF4-5794-0CAC7A6E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13" y="2903606"/>
            <a:ext cx="1776334" cy="1776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444DF3-A70B-3A49-4720-327085F93823}"/>
              </a:ext>
            </a:extLst>
          </p:cNvPr>
          <p:cNvSpPr txBox="1"/>
          <p:nvPr/>
        </p:nvSpPr>
        <p:spPr>
          <a:xfrm>
            <a:off x="3971962" y="4823175"/>
            <a:ext cx="179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MOOSE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44D2F-EB74-70A3-E58C-757C0969085C}"/>
              </a:ext>
            </a:extLst>
          </p:cNvPr>
          <p:cNvSpPr txBox="1"/>
          <p:nvPr/>
        </p:nvSpPr>
        <p:spPr>
          <a:xfrm>
            <a:off x="6396369" y="4823176"/>
            <a:ext cx="2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MOOSE-Chem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C7C8EF-691D-3800-8309-6DC78C087EF7}"/>
              </a:ext>
            </a:extLst>
          </p:cNvPr>
          <p:cNvCxnSpPr>
            <a:cxnSpLocks/>
          </p:cNvCxnSpPr>
          <p:nvPr/>
        </p:nvCxnSpPr>
        <p:spPr>
          <a:xfrm>
            <a:off x="5541189" y="3768989"/>
            <a:ext cx="99237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ED37D7-17CE-1CBD-30A5-BBF9E7946AED}"/>
              </a:ext>
            </a:extLst>
          </p:cNvPr>
          <p:cNvCxnSpPr>
            <a:cxnSpLocks/>
          </p:cNvCxnSpPr>
          <p:nvPr/>
        </p:nvCxnSpPr>
        <p:spPr>
          <a:xfrm>
            <a:off x="8447570" y="3791772"/>
            <a:ext cx="99237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AD6169-A27A-63B3-6CEF-E26D40DB21BB}"/>
              </a:ext>
            </a:extLst>
          </p:cNvPr>
          <p:cNvSpPr txBox="1"/>
          <p:nvPr/>
        </p:nvSpPr>
        <p:spPr>
          <a:xfrm>
            <a:off x="9525064" y="3560939"/>
            <a:ext cx="2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C7723-DEB6-1BA3-5988-68C7E0B2DE7A}"/>
              </a:ext>
            </a:extLst>
          </p:cNvPr>
          <p:cNvSpPr txBox="1"/>
          <p:nvPr/>
        </p:nvSpPr>
        <p:spPr>
          <a:xfrm>
            <a:off x="1629253" y="3560939"/>
            <a:ext cx="179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DEER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FE0251-8E20-03DC-3D6F-BD57724FDA7D}"/>
              </a:ext>
            </a:extLst>
          </p:cNvPr>
          <p:cNvCxnSpPr>
            <a:cxnSpLocks/>
          </p:cNvCxnSpPr>
          <p:nvPr/>
        </p:nvCxnSpPr>
        <p:spPr>
          <a:xfrm>
            <a:off x="2624325" y="3791771"/>
            <a:ext cx="99237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76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artoon of a moose holding a tablet&#10;&#10;AI-generated content may be incorrect.">
            <a:extLst>
              <a:ext uri="{FF2B5EF4-FFF2-40B4-BE49-F238E27FC236}">
                <a16:creationId xmlns:a16="http://schemas.microsoft.com/office/drawing/2014/main" id="{F2C7FD4A-0E7D-224C-E7FA-A059538E8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0" y="2214521"/>
            <a:ext cx="10384594" cy="36126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53BEB5-0269-8F52-46AD-37734772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/ Output of MOOSE-Chem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AE0A14-1133-2B50-62E6-994BFA0D29D8}"/>
              </a:ext>
            </a:extLst>
          </p:cNvPr>
          <p:cNvSpPr/>
          <p:nvPr/>
        </p:nvSpPr>
        <p:spPr>
          <a:xfrm>
            <a:off x="1035780" y="2484255"/>
            <a:ext cx="2399961" cy="195220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FC0E8-8F9C-52E5-DA69-33C43D7874E9}"/>
              </a:ext>
            </a:extLst>
          </p:cNvPr>
          <p:cNvSpPr txBox="1"/>
          <p:nvPr/>
        </p:nvSpPr>
        <p:spPr>
          <a:xfrm>
            <a:off x="1100516" y="2029855"/>
            <a:ext cx="239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F9721"/>
                </a:solidFill>
              </a:rPr>
              <a:t>Research Background</a:t>
            </a:r>
          </a:p>
        </p:txBody>
      </p:sp>
    </p:spTree>
    <p:extLst>
      <p:ext uri="{BB962C8B-B14F-4D97-AF65-F5344CB8AC3E}">
        <p14:creationId xmlns:p14="http://schemas.microsoft.com/office/powerpoint/2010/main" val="86297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0587-FB57-4526-99E3-6CDCDE00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assumption and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D61D3-8F75-8C03-2C9F-9D50033B9F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6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hypothesis: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background: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Inspiration: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Existing knowledge not known to be related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Fundamental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Backpropagation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backpropagation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multi-layer logistic 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chain-rule in </a:t>
                </a:r>
                <a:r>
                  <a:rPr lang="en-US" altLang="zh-CN" dirty="0"/>
                  <a:t>Calculus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D61D3-8F75-8C03-2C9F-9D50033B9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6561"/>
              </a:xfrm>
              <a:blipFill>
                <a:blip r:embed="rId3"/>
                <a:stretch>
                  <a:fillRect l="-104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5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8B84-19AD-C7C4-A4E4-C865FB86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Publication (&lt;Nature&gt;, 2024)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BBE023C-668A-51D6-EC9F-DF7BA5871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3285"/>
            <a:ext cx="10515600" cy="3096018"/>
          </a:xfrm>
        </p:spPr>
      </p:pic>
    </p:spTree>
    <p:extLst>
      <p:ext uri="{BB962C8B-B14F-4D97-AF65-F5344CB8AC3E}">
        <p14:creationId xmlns:p14="http://schemas.microsoft.com/office/powerpoint/2010/main" val="1125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FB57-8CB3-DB60-04D2-657860CCB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B56E-42C0-9B48-CD0B-D870DA9A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assumption and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A9854-A058-C4F9-7FAB-96840E56F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29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Challenge: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seems impossible to solve</a:t>
                </a:r>
              </a:p>
              <a:p>
                <a:r>
                  <a:rPr lang="en-US" dirty="0"/>
                  <a:t>Goal: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into an equivalent form</a:t>
                </a:r>
              </a:p>
              <a:p>
                <a:r>
                  <a:rPr lang="en-US" dirty="0"/>
                  <a:t>We made it in the end: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how?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A9854-A058-C4F9-7FAB-96840E56F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292"/>
              </a:xfrm>
              <a:blipFill>
                <a:blip r:embed="rId3"/>
                <a:stretch>
                  <a:fillRect l="-104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C28439C-12C7-A8A6-FBDA-EDD96D76D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52" y="3763864"/>
            <a:ext cx="8205096" cy="1030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C1C57C-1EF6-8BB5-0861-FC19AAEE34FA}"/>
              </a:ext>
            </a:extLst>
          </p:cNvPr>
          <p:cNvSpPr txBox="1"/>
          <p:nvPr/>
        </p:nvSpPr>
        <p:spPr>
          <a:xfrm>
            <a:off x="8158006" y="1825625"/>
            <a:ext cx="4081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F9721"/>
                </a:solidFill>
              </a:rPr>
              <a:t>Fundamental Assumption</a:t>
            </a:r>
          </a:p>
        </p:txBody>
      </p:sp>
    </p:spTree>
    <p:extLst>
      <p:ext uri="{BB962C8B-B14F-4D97-AF65-F5344CB8AC3E}">
        <p14:creationId xmlns:p14="http://schemas.microsoft.com/office/powerpoint/2010/main" val="351178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B4AB-923D-3C83-0FBC-7C2C9838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assumption and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15BED3-66A3-2330-DF6D-4836F9E74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162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first try: Applying the Chain Rule,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</a:t>
                </a:r>
              </a:p>
              <a:p>
                <a:pPr lvl="1"/>
                <a:r>
                  <a:rPr lang="en-US" dirty="0"/>
                  <a:t>Still not practical</a:t>
                </a:r>
              </a:p>
              <a:p>
                <a:pPr lvl="1"/>
                <a:r>
                  <a:rPr lang="en-US" dirty="0"/>
                  <a:t>Not reflect how chemistry researchers do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15BED3-66A3-2330-DF6D-4836F9E74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1622"/>
              </a:xfrm>
              <a:blipFill>
                <a:blip r:embed="rId2"/>
                <a:stretch>
                  <a:fillRect l="-1043" t="-2136" b="-2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4C44C69-0B21-F24F-AA3D-46E2791C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86554"/>
            <a:ext cx="9601200" cy="242947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B58F4E-BDED-E03B-F614-8432D1F0AED9}"/>
              </a:ext>
            </a:extLst>
          </p:cNvPr>
          <p:cNvSpPr/>
          <p:nvPr/>
        </p:nvSpPr>
        <p:spPr>
          <a:xfrm>
            <a:off x="2686494" y="4671237"/>
            <a:ext cx="2034362" cy="47314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A94643-C5EF-E253-BA87-D0F009725A6C}"/>
              </a:ext>
            </a:extLst>
          </p:cNvPr>
          <p:cNvSpPr/>
          <p:nvPr/>
        </p:nvSpPr>
        <p:spPr>
          <a:xfrm>
            <a:off x="5606905" y="4678325"/>
            <a:ext cx="2601430" cy="47314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AA179-B413-376C-8647-6B72419783A4}"/>
              </a:ext>
            </a:extLst>
          </p:cNvPr>
          <p:cNvSpPr txBox="1"/>
          <p:nvPr/>
        </p:nvSpPr>
        <p:spPr>
          <a:xfrm>
            <a:off x="8619460" y="5599814"/>
            <a:ext cx="2615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Step by Step!</a:t>
            </a:r>
          </a:p>
        </p:txBody>
      </p:sp>
    </p:spTree>
    <p:extLst>
      <p:ext uri="{BB962C8B-B14F-4D97-AF65-F5344CB8AC3E}">
        <p14:creationId xmlns:p14="http://schemas.microsoft.com/office/powerpoint/2010/main" val="217345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13AD96-EA8B-093A-1F6D-4435B67143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Not Practical: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13AD96-EA8B-093A-1F6D-4435B6714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59169-306B-18EF-481D-B20B2ECB5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9091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≤3,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Recursive step by step approximation (when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Similarly,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Markov property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as a state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as an action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59169-306B-18EF-481D-B20B2ECB5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9091"/>
              </a:xfrm>
              <a:blipFill>
                <a:blip r:embed="rId3"/>
                <a:stretch>
                  <a:fillRect l="-928" t="-3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23E1A9B-2D00-A2F2-8FD6-EDE6F6A9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389" y="2718759"/>
            <a:ext cx="7537220" cy="962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8C090-4009-71E5-CAC6-51A1E7448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703" y="4301082"/>
            <a:ext cx="7436591" cy="10089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28E372-254F-F5E5-3015-0F51E353F1FC}"/>
              </a:ext>
            </a:extLst>
          </p:cNvPr>
          <p:cNvSpPr/>
          <p:nvPr/>
        </p:nvSpPr>
        <p:spPr>
          <a:xfrm>
            <a:off x="4806669" y="3261090"/>
            <a:ext cx="3876085" cy="42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C22628-3A97-F806-135E-FC10FDBDE06B}"/>
              </a:ext>
            </a:extLst>
          </p:cNvPr>
          <p:cNvSpPr/>
          <p:nvPr/>
        </p:nvSpPr>
        <p:spPr>
          <a:xfrm>
            <a:off x="5404131" y="4805533"/>
            <a:ext cx="3876085" cy="42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B88C-E1DC-DDF3-2056-2C89E3764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Property in Scientific Discovery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162CC-2FFC-63E0-55A2-F394D230E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637012"/>
            <a:ext cx="10515600" cy="1554795"/>
          </a:xfr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DAD24E74-D69D-C372-EEE1-CEF93F6E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69" y="1621331"/>
            <a:ext cx="8972862" cy="264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3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991</Words>
  <Application>Microsoft Office PowerPoint</Application>
  <PresentationFormat>Widescreen</PresentationFormat>
  <Paragraphs>153</Paragraphs>
  <Slides>24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Aharoni</vt:lpstr>
      <vt:lpstr>Aptos</vt:lpstr>
      <vt:lpstr>Aptos Display</vt:lpstr>
      <vt:lpstr>Arial</vt:lpstr>
      <vt:lpstr>Cambria Math</vt:lpstr>
      <vt:lpstr>Wingdings</vt:lpstr>
      <vt:lpstr>Office Theme</vt:lpstr>
      <vt:lpstr>MOOSE-Chem: Large Language Models for Rediscovering Unseen Chemistry Scientific Hypotheses</vt:lpstr>
      <vt:lpstr>Central question</vt:lpstr>
      <vt:lpstr>Input / Output of MOOSE-Chem</vt:lpstr>
      <vt:lpstr>Fundamental assumption and decomposition</vt:lpstr>
      <vt:lpstr>An Example Publication (&lt;Nature&gt;, 2024)</vt:lpstr>
      <vt:lpstr>Fundamental assumption and decomposition</vt:lpstr>
      <vt:lpstr>Fundamental assumption and decomposition</vt:lpstr>
      <vt:lpstr>Not Practical: P(h|b,i_1, …,i_k ) and P(i_(j+1) |b,i_1,…,i_j,I)</vt:lpstr>
      <vt:lpstr>Markov Property in Scientific Discovery</vt:lpstr>
      <vt:lpstr>Final Proof: Decomposition of P(h│b) </vt:lpstr>
      <vt:lpstr>Fundamental assumption and decomposition</vt:lpstr>
      <vt:lpstr>〖P(i〗_j |b,h_(j-1),I), 〖P(h〗_j |b, i_j, h_(j-1)), R(h)</vt:lpstr>
      <vt:lpstr>PowerPoint Presentation</vt:lpstr>
      <vt:lpstr>〖P(i〗_j |b,h_(j-1),I), 〖P(h〗_j |b, i_j, h_(j-1)), R(h)</vt:lpstr>
      <vt:lpstr>The Benchmark</vt:lpstr>
      <vt:lpstr>The Benchmark</vt:lpstr>
      <vt:lpstr>Q1 : How well can LLMs perform 〖P(i〗_j |b,h_(j-1),I)? </vt:lpstr>
      <vt:lpstr>Q2: How well can LLMs perform 〖P(h〗_j |b, i_j, h_(j-1))?</vt:lpstr>
      <vt:lpstr>Q3: How well can LLMs perform R(h)?</vt:lpstr>
      <vt:lpstr>〖P(i〗_j |b,h_(j-1),I), 〖P(h〗_j |b, i_j, h_(j-1)), R(h)</vt:lpstr>
      <vt:lpstr>Runs MOOSE-Chem in real copilot setting</vt:lpstr>
      <vt:lpstr>Case study</vt:lpstr>
      <vt:lpstr>Thanks!</vt:lpstr>
      <vt:lpstr>Future Work: Automated Scientific Discovery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Yang Zonglin</dc:creator>
  <cp:lastModifiedBy>Yang Zonglin</cp:lastModifiedBy>
  <cp:revision>208</cp:revision>
  <dcterms:created xsi:type="dcterms:W3CDTF">2024-10-14T01:36:29Z</dcterms:created>
  <dcterms:modified xsi:type="dcterms:W3CDTF">2025-04-27T13:49:44Z</dcterms:modified>
</cp:coreProperties>
</file>